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</p:sldIdLst>
  <p:sldSz cy="5143500" cx="9144000"/>
  <p:notesSz cx="6858000" cy="9144000"/>
  <p:embeddedFontLst>
    <p:embeddedFont>
      <p:font typeface="Comfortaa"/>
      <p:regular r:id="rId92"/>
      <p:bold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296">
          <p15:clr>
            <a:srgbClr val="747775"/>
          </p15:clr>
        </p15:guide>
        <p15:guide id="2" orient="horz" pos="2808">
          <p15:clr>
            <a:srgbClr val="747775"/>
          </p15:clr>
        </p15:guide>
        <p15:guide id="3" orient="horz" pos="115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96"/>
        <p:guide pos="2808" orient="horz"/>
        <p:guide pos="115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font" Target="fonts/Comfortaa-bold.fntdata"/><Relationship Id="rId92" Type="http://schemas.openxmlformats.org/officeDocument/2006/relationships/font" Target="fonts/Comfortaa-regular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f8887c5e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f8887c5e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3f8887c5e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3f8887c5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3f8887c5ea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3f8887c5ea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f8887c5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f8887c5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3f8887c5e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3f8887c5e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f8887c5e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f8887c5e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f8887c5e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3f8887c5e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f8887c5e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f8887c5e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3f8887c5e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3f8887c5e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f8887c5e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f8887c5e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f8887c5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f8887c5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f8887c5ea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f8887c5ea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f8887c5ea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3f8887c5e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f8887c5ea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3f8887c5ea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f8887c5ea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3f8887c5ea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f8887c5ea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f8887c5e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f8887c5ea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f8887c5ea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f8887c5ea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3f8887c5ea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3f8887c5ea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3f8887c5ea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f8887c5ea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f8887c5ea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f8887c5ea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3f8887c5ea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3f8887c5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3f8887c5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3f8887c5ea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3f8887c5ea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3f8887c5ea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3f8887c5ea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f8887c5ea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f8887c5ea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f8887c5ea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f8887c5ea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f8887c5ea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f8887c5ea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f8887c5ea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f8887c5ea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f8887c5ea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f8887c5ea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f8887c5ea_0_8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f8887c5ea_0_8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f8887c5ea_0_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f8887c5ea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f8887c5ea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f8887c5ea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3f8887c5e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3f8887c5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f8887c5ea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f8887c5ea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f8887c5ea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f8887c5ea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f8887c5ea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f8887c5ea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f8887c5ea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f8887c5ea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f8887c5ea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f8887c5ea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3f8887c5ea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3f8887c5ea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3f8887c5ea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3f8887c5ea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f8887c5ea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f8887c5ea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f8887c5ea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f8887c5ea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f8887c5ea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f8887c5ea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f8887c5e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f8887c5e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f8887c5ea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f8887c5ea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f8887c5ea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3f8887c5ea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f8887c5ea_0_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f8887c5ea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3f8887c5ea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3f8887c5ea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f8887c5ea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3f8887c5ea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f8887c5ea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f8887c5ea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f8887c5ea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f8887c5ea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3f8887c5ea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3f8887c5ea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f8887c5ea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f8887c5ea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f8887c5ea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f8887c5ea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f8887c5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f8887c5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f8887c5ea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f8887c5ea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f8887c5ea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f8887c5ea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f8887c5ea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f8887c5ea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f8887c5ea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f8887c5ea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f8887c5ea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f8887c5ea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3f8887c5ea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3f8887c5ea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3f8887c5ea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3f8887c5ea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f8887c5ea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f8887c5ea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f8887c5ea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f8887c5ea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f8887c5ea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f8887c5ea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3f8887c5e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3f8887c5e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3f8887c5ea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3f8887c5ea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3f8887c5ea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3f8887c5ea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3f8887c5ea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3f8887c5ea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3f8887c5ea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3f8887c5ea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f8887c5ea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f8887c5ea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3f8887c5ea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3f8887c5ea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f8887c5ea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f8887c5ea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f8887c5ea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f8887c5ea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f8887c5ea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f8887c5ea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f8887c5ea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f8887c5ea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3f8887c5e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3f8887c5e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3f8887c5ea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3f8887c5ea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3f8887c5ea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3f8887c5ea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3f8887c5ea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3f8887c5ea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3f8887c5ea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3f8887c5ea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f8887c5ea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f8887c5ea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33f8887c5ea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33f8887c5ea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f8887c5ea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3f8887c5ea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f8887c5e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f8887c5e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Deep Learning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16950"/>
            <a:ext cx="85206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Morteza Maleki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2">
                <a:latin typeface="Comfortaa"/>
                <a:ea typeface="Comfortaa"/>
                <a:cs typeface="Comfortaa"/>
                <a:sym typeface="Comfortaa"/>
              </a:rPr>
              <a:t>1403 - Esfand</a:t>
            </a:r>
            <a:endParaRPr sz="1932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84550" y="45316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80"/>
              <a:t>Some slides adopted from the MIT deep learning course taught by Aminis</a:t>
            </a:r>
            <a:endParaRPr sz="1080"/>
          </a:p>
        </p:txBody>
      </p:sp>
      <p:sp>
        <p:nvSpPr>
          <p:cNvPr id="57" name="Google Shape;57;p13"/>
          <p:cNvSpPr txBox="1"/>
          <p:nvPr/>
        </p:nvSpPr>
        <p:spPr>
          <a:xfrm>
            <a:off x="84550" y="47433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https://introtodeeplearning.com/</a:t>
            </a:r>
            <a:endParaRPr sz="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activation functions</a:t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38" y="1114100"/>
            <a:ext cx="820612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activation functions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175" y="1352225"/>
            <a:ext cx="3295650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type="title"/>
          </p:nvPr>
        </p:nvSpPr>
        <p:spPr>
          <a:xfrm>
            <a:off x="623400" y="4155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</a:t>
            </a:r>
            <a:r>
              <a:rPr lang="en"/>
              <a:t> non-linearity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functions</a:t>
            </a:r>
            <a:endParaRPr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800" y="1646375"/>
            <a:ext cx="76485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perceptron: example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2500"/>
            <a:ext cx="8839200" cy="2345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1925"/>
            <a:ext cx="8839201" cy="370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5975"/>
            <a:ext cx="8839201" cy="3708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21365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Neural Networks with perceptron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5938" y="661250"/>
            <a:ext cx="47200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075" y="1142125"/>
            <a:ext cx="489585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25" y="1228600"/>
            <a:ext cx="6972300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1"/>
          <p:cNvSpPr txBox="1"/>
          <p:nvPr/>
        </p:nvSpPr>
        <p:spPr>
          <a:xfrm>
            <a:off x="1039100" y="742200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Multi Output Perceptron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850" y="1655598"/>
            <a:ext cx="6893300" cy="25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4294967295" type="ctrTitle"/>
          </p:nvPr>
        </p:nvSpPr>
        <p:spPr>
          <a:xfrm>
            <a:off x="778350" y="702550"/>
            <a:ext cx="8162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Deep learning progress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00" y="164775"/>
            <a:ext cx="8839200" cy="4474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875"/>
            <a:ext cx="8839202" cy="308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Layer NN</a:t>
            </a:r>
            <a:endParaRPr/>
          </a:p>
        </p:txBody>
      </p:sp>
      <p:pic>
        <p:nvPicPr>
          <p:cNvPr id="176" name="Google Shape;1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300" y="1071175"/>
            <a:ext cx="77414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Single Layer 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875" y="1120625"/>
            <a:ext cx="774141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output Perceptron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50" y="1095900"/>
            <a:ext cx="76035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Neural Network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050" y="1017725"/>
            <a:ext cx="659426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Deep Neural Network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25" y="1133025"/>
            <a:ext cx="839236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NN</a:t>
            </a:r>
            <a:endParaRPr/>
          </a:p>
        </p:txBody>
      </p:sp>
      <p:pic>
        <p:nvPicPr>
          <p:cNvPr id="206" name="Google Shape;2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400" y="1269075"/>
            <a:ext cx="5105400" cy="30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I pass the class?</a:t>
            </a:r>
            <a:endParaRPr/>
          </a:p>
        </p:txBody>
      </p:sp>
      <p:pic>
        <p:nvPicPr>
          <p:cNvPr id="212" name="Google Shape;2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075" y="1083525"/>
            <a:ext cx="719985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Will I pass the class?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425" y="1095900"/>
            <a:ext cx="783855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deep learning?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425" y="1218627"/>
            <a:ext cx="7379150" cy="28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Will I pass the class?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9900"/>
            <a:ext cx="8839200" cy="2183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3850"/>
            <a:ext cx="88392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Quantifying</a:t>
            </a:r>
            <a:r>
              <a:rPr lang="en"/>
              <a:t> Loss</a:t>
            </a:r>
            <a:endParaRPr/>
          </a:p>
        </p:txBody>
      </p:sp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</a:t>
            </a:r>
            <a:r>
              <a:rPr lang="en"/>
              <a:t> Loss</a:t>
            </a:r>
            <a:endParaRPr/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75" y="1170125"/>
            <a:ext cx="833004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Cross Entropy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50" y="1120650"/>
            <a:ext cx="790888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Squared Error Loss</a:t>
            </a:r>
            <a:endParaRPr/>
          </a:p>
        </p:txBody>
      </p:sp>
      <p:pic>
        <p:nvPicPr>
          <p:cNvPr id="253" name="Google Shape;25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88" y="1157750"/>
            <a:ext cx="87046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type="title"/>
          </p:nvPr>
        </p:nvSpPr>
        <p:spPr>
          <a:xfrm>
            <a:off x="311700" y="1694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NN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pic>
        <p:nvPicPr>
          <p:cNvPr id="264" name="Google Shape;26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925" y="1566863"/>
            <a:ext cx="474345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pic>
        <p:nvPicPr>
          <p:cNvPr id="270" name="Google Shape;2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575" y="1405175"/>
            <a:ext cx="56673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pic>
        <p:nvPicPr>
          <p:cNvPr id="276" name="Google Shape;2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25" y="1170125"/>
            <a:ext cx="747327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deep learning?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8275"/>
            <a:ext cx="8839200" cy="2678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pic>
        <p:nvPicPr>
          <p:cNvPr id="282" name="Google Shape;28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825" y="1170125"/>
            <a:ext cx="747327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63" y="1390227"/>
            <a:ext cx="7357999" cy="36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Optimization</a:t>
            </a:r>
            <a:endParaRPr/>
          </a:p>
        </p:txBody>
      </p:sp>
      <p:pic>
        <p:nvPicPr>
          <p:cNvPr id="289" name="Google Shape;28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325" y="1271175"/>
            <a:ext cx="7558151" cy="36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150" y="1095902"/>
            <a:ext cx="698106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0" y="1058800"/>
            <a:ext cx="780773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2700" y="560625"/>
            <a:ext cx="5648325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6"/>
          <p:cNvSpPr txBox="1"/>
          <p:nvPr/>
        </p:nvSpPr>
        <p:spPr>
          <a:xfrm>
            <a:off x="247400" y="618500"/>
            <a:ext cx="66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Gradient Descent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9975"/>
            <a:ext cx="8839199" cy="438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383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Gradients: Backpropagation</a:t>
            </a:r>
            <a:endParaRPr/>
          </a:p>
        </p:txBody>
      </p:sp>
      <p:pic>
        <p:nvPicPr>
          <p:cNvPr id="321" name="Google Shape;3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0" y="1627825"/>
            <a:ext cx="8839201" cy="2724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Computing Gradients: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50" y="1325200"/>
            <a:ext cx="8061375" cy="340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Computing Gradients: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now?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722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Computing Gradients: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Computing Gradients: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Computing Gradients: Backpropagation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48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Neural Network is </a:t>
            </a:r>
            <a:r>
              <a:rPr lang="en"/>
              <a:t>difficult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38" y="1017725"/>
            <a:ext cx="791712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can be </a:t>
            </a:r>
            <a:r>
              <a:rPr lang="en"/>
              <a:t>Difficult</a:t>
            </a:r>
            <a:r>
              <a:rPr lang="en"/>
              <a:t> to Optimize </a:t>
            </a:r>
            <a:endParaRPr/>
          </a:p>
        </p:txBody>
      </p:sp>
      <p:pic>
        <p:nvPicPr>
          <p:cNvPr id="368" name="Google Shape;36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700" y="1756575"/>
            <a:ext cx="4890749" cy="17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can be Difficult to Optimize </a:t>
            </a:r>
            <a:endParaRPr/>
          </a:p>
        </p:txBody>
      </p:sp>
      <p:pic>
        <p:nvPicPr>
          <p:cNvPr id="374" name="Google Shape;3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250" y="1509175"/>
            <a:ext cx="5212100" cy="30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Learning Rate</a:t>
            </a:r>
            <a:endParaRPr/>
          </a:p>
        </p:txBody>
      </p:sp>
      <p:pic>
        <p:nvPicPr>
          <p:cNvPr id="380" name="Google Shape;38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5" y="1017725"/>
            <a:ext cx="73215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Learning Rate</a:t>
            </a:r>
            <a:endParaRPr/>
          </a:p>
        </p:txBody>
      </p:sp>
      <p:pic>
        <p:nvPicPr>
          <p:cNvPr id="386" name="Google Shape;38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00" y="1170125"/>
            <a:ext cx="734556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Setting the Learning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225" y="1017725"/>
            <a:ext cx="72208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perceptron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8202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deal with this?</a:t>
            </a:r>
            <a:endParaRPr/>
          </a:p>
        </p:txBody>
      </p:sp>
      <p:pic>
        <p:nvPicPr>
          <p:cNvPr id="398" name="Google Shape;3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647" y="1211525"/>
            <a:ext cx="6176950" cy="1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deal with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25" y="1323225"/>
            <a:ext cx="6725399" cy="29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Adaptive Learning Rate</a:t>
            </a:r>
            <a:endParaRPr/>
          </a:p>
        </p:txBody>
      </p:sp>
      <p:pic>
        <p:nvPicPr>
          <p:cNvPr id="410" name="Google Shape;410;p74"/>
          <p:cNvPicPr preferRelativeResize="0"/>
          <p:nvPr/>
        </p:nvPicPr>
        <p:blipFill rotWithShape="1">
          <a:blip r:embed="rId3">
            <a:alphaModFix/>
          </a:blip>
          <a:srcRect b="0" l="0" r="22648" t="0"/>
          <a:stretch/>
        </p:blipFill>
        <p:spPr>
          <a:xfrm>
            <a:off x="449275" y="1479425"/>
            <a:ext cx="5080175" cy="250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Algorithms</a:t>
            </a:r>
            <a:endParaRPr/>
          </a:p>
        </p:txBody>
      </p:sp>
      <p:pic>
        <p:nvPicPr>
          <p:cNvPr id="416" name="Google Shape;4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700" y="1385449"/>
            <a:ext cx="8300125" cy="27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075"/>
            <a:ext cx="9028675" cy="471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 In </a:t>
            </a:r>
            <a:r>
              <a:rPr lang="en"/>
              <a:t>practice: mini-batches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</a:t>
            </a:r>
            <a:endParaRPr/>
          </a:p>
        </p:txBody>
      </p:sp>
      <p:pic>
        <p:nvPicPr>
          <p:cNvPr id="432" name="Google Shape;4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95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63" y="1017725"/>
            <a:ext cx="881827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 propagation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75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Stochastic Gradient Descent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75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200" y="1017725"/>
            <a:ext cx="5800725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24" y="309275"/>
            <a:ext cx="7346524" cy="42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Overfitting</a:t>
            </a:r>
            <a:endParaRPr/>
          </a:p>
        </p:txBody>
      </p:sp>
      <p:pic>
        <p:nvPicPr>
          <p:cNvPr id="472" name="Google Shape;47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56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pic>
        <p:nvPicPr>
          <p:cNvPr id="478" name="Google Shape;47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627825"/>
            <a:ext cx="83534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</a:t>
            </a:r>
            <a:endParaRPr/>
          </a:p>
        </p:txBody>
      </p:sp>
      <p:pic>
        <p:nvPicPr>
          <p:cNvPr id="484" name="Google Shape;48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02025"/>
            <a:ext cx="83915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Regularization 1: Dropout</a:t>
            </a:r>
            <a:endParaRPr/>
          </a:p>
        </p:txBody>
      </p:sp>
      <p:pic>
        <p:nvPicPr>
          <p:cNvPr id="490" name="Google Shape;49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575" y="1108275"/>
            <a:ext cx="751570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338" y="1017725"/>
            <a:ext cx="779132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9"/>
          <p:cNvSpPr txBox="1"/>
          <p:nvPr/>
        </p:nvSpPr>
        <p:spPr>
          <a:xfrm>
            <a:off x="296875" y="402125"/>
            <a:ext cx="63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Regularization 1: Dropout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Regularization 1: Dropout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0192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Regularization 2: Early Stopping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88" y="1207225"/>
            <a:ext cx="784562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Forward propagation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565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5" y="980615"/>
            <a:ext cx="811660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99" y="948131"/>
            <a:ext cx="8318675" cy="391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0" y="1128465"/>
            <a:ext cx="8267226" cy="37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21" y="873101"/>
            <a:ext cx="8440901" cy="37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80" y="1151475"/>
            <a:ext cx="8234551" cy="368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" y="387450"/>
            <a:ext cx="8839200" cy="4153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00" y="1095900"/>
            <a:ext cx="865601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4312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